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Раздел </a:t>
            </a:r>
            <a:r>
              <a:rPr lang="en-US" dirty="0" smtClean="0"/>
              <a:t>III</a:t>
            </a:r>
            <a:r>
              <a:rPr lang="ru-RU" dirty="0" smtClean="0"/>
              <a:t>. Деятельность медицинских организаций по оказанию медицинской помощи в амбулаторных условиях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4143380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Заполняется всеми медицинскими организациями, оказывающими медицинскую помощь в амбулаторных условиях и на дому.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705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Таблица 2100 заполняется на основании сведений, содержащихся в «Талоне пациента, получающего медицинскую помощь в амбулаторных условиях» (форма № 025-1</a:t>
            </a:r>
            <a:r>
              <a:rPr lang="en-US" dirty="0" smtClean="0"/>
              <a:t>/</a:t>
            </a:r>
            <a:r>
              <a:rPr lang="ru-RU" dirty="0" smtClean="0"/>
              <a:t>у) и включает сведения о деятельности врачей, занимающих соответствующие должности , осуществляющих прием пациентов в амбулаторных (в том числе и консультативный) и на дому.</a:t>
            </a:r>
          </a:p>
          <a:p>
            <a:r>
              <a:rPr lang="ru-RU" dirty="0" smtClean="0"/>
              <a:t>В таблицу не включаются посещения среднего медицинского персонала.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251520" y="764704"/>
            <a:ext cx="8353425" cy="4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 таблицу  2100</a:t>
            </a:r>
            <a:endParaRPr lang="ru-RU" sz="1600" b="1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043608" y="1340768"/>
          <a:ext cx="7560840" cy="3987160"/>
        </p:xfrm>
        <a:graphic>
          <a:graphicData uri="http://schemas.openxmlformats.org/drawingml/2006/table">
            <a:tbl>
              <a:tblPr/>
              <a:tblGrid>
                <a:gridCol w="6291149"/>
                <a:gridCol w="1269691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Исключены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из них (из стр. 1): специалисты: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руководители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организаций 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их заместители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их них акушеры – гинекологи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цехового врачебного участка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анестезиологи – реаниматологи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i="0" strike="sngStrik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медико-социальной экспертизе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рентгенологи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судебно-медицинские эксперты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терапевты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амбулаторий</a:t>
                      </a:r>
                      <a:endParaRPr lang="ru-RU" sz="1400" strike="sngStrik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трансфузиологи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фармакологи клинические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эндоскописты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онкологи-гематологи детские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скорой медицинской помощи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140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251519" y="116632"/>
            <a:ext cx="8353425" cy="4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 таблицу  2101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5804475"/>
              </p:ext>
            </p:extLst>
          </p:nvPr>
        </p:nvGraphicFramePr>
        <p:xfrm>
          <a:off x="428596" y="588652"/>
          <a:ext cx="7848872" cy="3840480"/>
        </p:xfrm>
        <a:graphic>
          <a:graphicData uri="http://schemas.openxmlformats.org/drawingml/2006/table">
            <a:tbl>
              <a:tblPr/>
              <a:tblGrid>
                <a:gridCol w="5456086"/>
                <a:gridCol w="660239"/>
                <a:gridCol w="804953"/>
                <a:gridCol w="927594"/>
              </a:tblGrid>
              <a:tr h="2873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Посещения среднего медицинского персонала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br>
                        <a:rPr lang="ru-RU" sz="1400" spc="-1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spc="-1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сельскими жителями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Посещения среднего медицинского персонала всего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из них:  на </a:t>
                      </a:r>
                      <a:r>
                        <a:rPr lang="ru-RU" sz="1400" spc="-10" dirty="0" err="1">
                          <a:latin typeface="Times New Roman"/>
                          <a:ea typeface="Times New Roman"/>
                          <a:cs typeface="Times New Roman"/>
                        </a:rPr>
                        <a:t>ФАПах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(включая посещения на дому)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них на передвижных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8001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стр.2: акушерки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568065" algn="ctr"/>
                        </a:tabLs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на фельдшерских пунктах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         из них на передвижных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на пунктах (отделениях, кабинетах) неотложной медицинской помощи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        из них  сельскому населению, всего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                     взрослому населению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                     детскому населению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в амбулаториях </a:t>
                      </a:r>
                      <a:r>
                        <a:rPr lang="ru-RU" sz="1400" spc="-1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(из стр.1)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latin typeface="Times New Roman"/>
                          <a:ea typeface="Times New Roman"/>
                          <a:cs typeface="Times New Roman"/>
                        </a:rPr>
                        <a:t>        из них в передвижных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11">
                <a:tc>
                  <a:txBody>
                    <a:bodyPr/>
                    <a:lstStyle/>
                    <a:p>
                      <a:pPr marL="53022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-1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из стр.5: акушерки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74651" y="4535547"/>
            <a:ext cx="83740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Посещения к среднему медицинскому персоналу учитываются при условии только самостоятельного амбулаторного приема (включая передвижные): фельдшерами, акушерками, в смотровых кабинетах. В кабинетах доврачебного приема, кабинетах (отделениях, пунктах) неотложной помощи.</a:t>
            </a:r>
          </a:p>
          <a:p>
            <a:endParaRPr lang="ru-RU" sz="1600" b="1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Посещения к зубным врачам и гигиенистам стоматологическим в таблицу не включаются. </a:t>
            </a:r>
            <a:r>
              <a:rPr lang="ru-RU" sz="1600" b="1" dirty="0" err="1" smtClean="0">
                <a:solidFill>
                  <a:srgbClr val="FF0000"/>
                </a:solidFill>
              </a:rPr>
              <a:t>Предрейсовые</a:t>
            </a:r>
            <a:r>
              <a:rPr lang="ru-RU" sz="1600" b="1" dirty="0" smtClean="0">
                <a:solidFill>
                  <a:srgbClr val="FF0000"/>
                </a:solidFill>
              </a:rPr>
              <a:t> и </a:t>
            </a:r>
            <a:r>
              <a:rPr lang="ru-RU" sz="1600" b="1" dirty="0" err="1" smtClean="0">
                <a:solidFill>
                  <a:srgbClr val="FF0000"/>
                </a:solidFill>
              </a:rPr>
              <a:t>послерейсовые</a:t>
            </a:r>
            <a:r>
              <a:rPr lang="ru-RU" sz="1600" b="1" dirty="0" smtClean="0">
                <a:solidFill>
                  <a:srgbClr val="FF0000"/>
                </a:solidFill>
              </a:rPr>
              <a:t> осмотры, проведенные медицинскими сестрами в таблицу 2101 не включаются.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702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Учету не подлежит деятельность специалистов вспомогательных отделений (кабинетов), лабораторий и других подразделений соответствует требованиям Общероссийского классификатора единиц измерения (ОКЕИ)</a:t>
            </a:r>
            <a:r>
              <a:rPr lang="ru-RU" dirty="0"/>
              <a:t> показывается один раз в соответствующих таблицах и учитывается в «единицах», «человеках», «исследованиях», «процедурах» и т.д</a:t>
            </a:r>
            <a:r>
              <a:rPr lang="ru-RU" dirty="0" smtClean="0"/>
              <a:t>.: </a:t>
            </a:r>
          </a:p>
          <a:p>
            <a:r>
              <a:rPr lang="ru-RU" dirty="0" smtClean="0"/>
              <a:t>Код ОКЕИ человек 792, единиц 642</a:t>
            </a:r>
          </a:p>
          <a:p>
            <a:r>
              <a:rPr lang="ru-RU" dirty="0" smtClean="0"/>
              <a:t>4601 </a:t>
            </a:r>
            <a:r>
              <a:rPr lang="ru-RU" dirty="0" err="1" smtClean="0"/>
              <a:t>физио</a:t>
            </a:r>
            <a:endParaRPr lang="ru-RU" dirty="0" smtClean="0"/>
          </a:p>
          <a:p>
            <a:r>
              <a:rPr lang="ru-RU" dirty="0" smtClean="0"/>
              <a:t>4701 ЛФК</a:t>
            </a:r>
          </a:p>
          <a:p>
            <a:r>
              <a:rPr lang="ru-RU" dirty="0" smtClean="0"/>
              <a:t>4801 </a:t>
            </a:r>
            <a:r>
              <a:rPr lang="ru-RU" dirty="0" err="1" smtClean="0"/>
              <a:t>рефлексотерапевт</a:t>
            </a:r>
            <a:endParaRPr lang="ru-RU" dirty="0" smtClean="0"/>
          </a:p>
          <a:p>
            <a:r>
              <a:rPr lang="ru-RU" dirty="0" smtClean="0"/>
              <a:t>4802 диализ.   место 698</a:t>
            </a:r>
          </a:p>
          <a:p>
            <a:r>
              <a:rPr lang="ru-RU" dirty="0"/>
              <a:t>4803 гипербарической </a:t>
            </a:r>
            <a:r>
              <a:rPr lang="ru-RU" dirty="0" err="1" smtClean="0"/>
              <a:t>оксигенации</a:t>
            </a:r>
            <a:r>
              <a:rPr lang="ru-RU" dirty="0" smtClean="0"/>
              <a:t>.  единиц 642</a:t>
            </a:r>
          </a:p>
          <a:p>
            <a:r>
              <a:rPr lang="ru-RU" dirty="0" smtClean="0"/>
              <a:t>4804 логопед. человек 792</a:t>
            </a:r>
          </a:p>
          <a:p>
            <a:r>
              <a:rPr lang="ru-RU" dirty="0" smtClean="0"/>
              <a:t>4805 </a:t>
            </a:r>
            <a:r>
              <a:rPr lang="ru-RU" dirty="0" err="1" smtClean="0"/>
              <a:t>гемосорбция</a:t>
            </a:r>
            <a:r>
              <a:rPr lang="ru-RU" dirty="0" smtClean="0"/>
              <a:t>. единиц 642. место 698</a:t>
            </a:r>
          </a:p>
          <a:p>
            <a:r>
              <a:rPr lang="ru-RU" dirty="0" smtClean="0"/>
              <a:t>4806 искусственная </a:t>
            </a:r>
            <a:r>
              <a:rPr lang="ru-RU" dirty="0" err="1" smtClean="0"/>
              <a:t>инсеминация</a:t>
            </a:r>
            <a:r>
              <a:rPr lang="ru-RU" dirty="0" smtClean="0"/>
              <a:t>. </a:t>
            </a:r>
            <a:r>
              <a:rPr lang="ru-RU" dirty="0"/>
              <a:t>человек </a:t>
            </a:r>
            <a:r>
              <a:rPr lang="ru-RU" dirty="0" smtClean="0"/>
              <a:t>792</a:t>
            </a:r>
            <a:r>
              <a:rPr lang="ru-RU" dirty="0"/>
              <a:t>. единиц 642</a:t>
            </a:r>
          </a:p>
          <a:p>
            <a:r>
              <a:rPr lang="ru-RU" dirty="0"/>
              <a:t>5100 рентген. единиц 642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Двойной учет одного вида деятельности в разных таблицах недопустим.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554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9743562"/>
              </p:ext>
            </p:extLst>
          </p:nvPr>
        </p:nvGraphicFramePr>
        <p:xfrm>
          <a:off x="395536" y="764704"/>
          <a:ext cx="8229599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3636283"/>
                <a:gridCol w="935717"/>
                <a:gridCol w="852131"/>
                <a:gridCol w="935156"/>
                <a:gridCol w="935156"/>
                <a:gridCol w="935156"/>
              </a:tblGrid>
              <a:tr h="13463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Из общего числа посещений (табл. 2100, стр. 1)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сделано посещений всего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строки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8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сельскими жителями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детьми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0-17 лет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сельскими жителями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x-none" sz="900">
                          <a:effectLst/>
                          <a:latin typeface="Times New Roman"/>
                          <a:ea typeface="Times New Roman"/>
                        </a:rPr>
                        <a:t>(из гр. 5)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По заболеваниям, всего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 marL="630555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из них: в неотложной форме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 marL="99060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 активных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 marL="990600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 по диспансерному наблюдению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С профилактической и иными целями, всего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в том числе:  медицинский осмотр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диспансеризация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комплексный медицинский осмотр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                                        из них в центрах здоровья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паллиативная помощь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патронаж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прочие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Передвижными:     амбулаториями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 marL="990600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 врачебными бригадами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 marL="990600"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 мобильными медицинскими бригадами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>
                          <a:effectLst/>
                          <a:latin typeface="Times New Roman"/>
                          <a:ea typeface="Times New Roman"/>
                        </a:rPr>
                        <a:t>                                  мобильными медицинскими комплексами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586" marR="6058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396970"/>
            <a:ext cx="7128792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(2105)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365104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таблице указываются посещения из общего числа посещений таблицы 2100 по поводу заболеваний и с </a:t>
            </a:r>
            <a:r>
              <a:rPr lang="ru-RU" smtClean="0"/>
              <a:t>профилактической целью.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492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7069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70692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70696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100" name="Прямоугольник 13"/>
          <p:cNvSpPr txBox="1">
            <a:spLocks noChangeArrowheads="1"/>
          </p:cNvSpPr>
          <p:nvPr/>
        </p:nvSpPr>
        <p:spPr bwMode="auto">
          <a:xfrm>
            <a:off x="611560" y="26064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11560" y="836712"/>
            <a:ext cx="7597849" cy="4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Внесены изменения в таблицу 2107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3568" y="1448490"/>
            <a:ext cx="828092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медицинских организаций и их подразделений, оказывающих медицинскую помощь в амбулаторных условиях, участвующих в создании и тиражировании «Новой модели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медицинской организации», посещения: к врачам, всего 1 __________, из них: сельских жителей 2 _________, к среднему медицинскому персоналу 3 ________, из них: сельских жителей 4 ________.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медицинских организаций и их подразделений с созданной современной инфраструктурой оказания медицинской помощи детям, посещения: к врачам, всего 5__________, из них: сельских жителей 6 _________, к среднему медицинскому персоналу 7 ________, из них: сельских жителей 8 ________.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12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709</Words>
  <Application>Microsoft Office PowerPoint</Application>
  <PresentationFormat>Экран (4:3)</PresentationFormat>
  <Paragraphs>158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Раздел III. Деятельность медицинских организаций по оказанию медицинской помощи в амбулаторных условиях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III. Деятельность медицинских организаций по оказанию медицинской помощи в амбулаторных условиях</dc:title>
  <cp:lastModifiedBy>Admin</cp:lastModifiedBy>
  <cp:revision>1</cp:revision>
  <dcterms:modified xsi:type="dcterms:W3CDTF">2021-12-20T15:30:24Z</dcterms:modified>
</cp:coreProperties>
</file>